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15"/>
  </p:notesMasterIdLst>
  <p:handoutMasterIdLst>
    <p:handoutMasterId r:id="rId16"/>
  </p:handoutMasterIdLst>
  <p:sldIdLst>
    <p:sldId id="289" r:id="rId5"/>
    <p:sldId id="288" r:id="rId6"/>
    <p:sldId id="276" r:id="rId7"/>
    <p:sldId id="283" r:id="rId8"/>
    <p:sldId id="257" r:id="rId9"/>
    <p:sldId id="264" r:id="rId10"/>
    <p:sldId id="261" r:id="rId11"/>
    <p:sldId id="265" r:id="rId12"/>
    <p:sldId id="263"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94" autoAdjust="0"/>
  </p:normalViewPr>
  <p:slideViewPr>
    <p:cSldViewPr snapToGrid="0">
      <p:cViewPr>
        <p:scale>
          <a:sx n="81" d="100"/>
          <a:sy n="81" d="100"/>
        </p:scale>
        <p:origin x="101" y="120"/>
      </p:cViewPr>
      <p:guideLst>
        <p:guide orient="horz" pos="2160"/>
        <p:guide pos="3840"/>
      </p:guideLst>
    </p:cSldViewPr>
  </p:slideViewPr>
  <p:outlineViewPr>
    <p:cViewPr>
      <p:scale>
        <a:sx n="33" d="100"/>
        <a:sy n="33" d="100"/>
      </p:scale>
      <p:origin x="0" y="-144"/>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7/29/2024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eg>
</file>

<file path=ppt/media/image4.jp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7/29/2024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69544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10</a:t>
            </a:fld>
            <a:endParaRPr lang="en-US"/>
          </a:p>
        </p:txBody>
      </p:sp>
    </p:spTree>
    <p:extLst>
      <p:ext uri="{BB962C8B-B14F-4D97-AF65-F5344CB8AC3E}">
        <p14:creationId xmlns:p14="http://schemas.microsoft.com/office/powerpoint/2010/main" val="2974415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2</a:t>
            </a:fld>
            <a:endParaRPr lang="en-US"/>
          </a:p>
        </p:txBody>
      </p:sp>
    </p:spTree>
    <p:extLst>
      <p:ext uri="{BB962C8B-B14F-4D97-AF65-F5344CB8AC3E}">
        <p14:creationId xmlns:p14="http://schemas.microsoft.com/office/powerpoint/2010/main" val="3727634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1233045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4</a:t>
            </a:fld>
            <a:endParaRPr lang="en-US"/>
          </a:p>
        </p:txBody>
      </p:sp>
    </p:spTree>
    <p:extLst>
      <p:ext uri="{BB962C8B-B14F-4D97-AF65-F5344CB8AC3E}">
        <p14:creationId xmlns:p14="http://schemas.microsoft.com/office/powerpoint/2010/main" val="465852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a:p>
        </p:txBody>
      </p:sp>
    </p:spTree>
    <p:extLst>
      <p:ext uri="{BB962C8B-B14F-4D97-AF65-F5344CB8AC3E}">
        <p14:creationId xmlns:p14="http://schemas.microsoft.com/office/powerpoint/2010/main" val="744047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6</a:t>
            </a:fld>
            <a:endParaRPr lang="en-US"/>
          </a:p>
        </p:txBody>
      </p:sp>
    </p:spTree>
    <p:extLst>
      <p:ext uri="{BB962C8B-B14F-4D97-AF65-F5344CB8AC3E}">
        <p14:creationId xmlns:p14="http://schemas.microsoft.com/office/powerpoint/2010/main" val="1495799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7</a:t>
            </a:fld>
            <a:endParaRPr lang="en-US"/>
          </a:p>
        </p:txBody>
      </p:sp>
    </p:spTree>
    <p:extLst>
      <p:ext uri="{BB962C8B-B14F-4D97-AF65-F5344CB8AC3E}">
        <p14:creationId xmlns:p14="http://schemas.microsoft.com/office/powerpoint/2010/main" val="3988440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8</a:t>
            </a:fld>
            <a:endParaRPr lang="en-US"/>
          </a:p>
        </p:txBody>
      </p:sp>
    </p:spTree>
    <p:extLst>
      <p:ext uri="{BB962C8B-B14F-4D97-AF65-F5344CB8AC3E}">
        <p14:creationId xmlns:p14="http://schemas.microsoft.com/office/powerpoint/2010/main" val="1588769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a:p>
        </p:txBody>
      </p:sp>
    </p:spTree>
    <p:extLst>
      <p:ext uri="{BB962C8B-B14F-4D97-AF65-F5344CB8AC3E}">
        <p14:creationId xmlns:p14="http://schemas.microsoft.com/office/powerpoint/2010/main" val="206508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dirty="0"/>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1007240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1BBEEFE-AE8A-8083-54B6-DBE9BC0E9F10}"/>
              </a:ext>
              <a:ext uri="{C183D7F6-B498-43B3-948B-1728B52AA6E4}">
                <adec:decorative xmlns:adec="http://schemas.microsoft.com/office/drawing/2017/decorative" val="1"/>
              </a:ext>
            </a:extLst>
          </p:cNvPr>
          <p:cNvSpPr/>
          <p:nvPr userDrawn="1"/>
        </p:nvSpPr>
        <p:spPr>
          <a:xfrm>
            <a:off x="-42863" y="0"/>
            <a:ext cx="4658392" cy="6858000"/>
          </a:xfrm>
          <a:custGeom>
            <a:avLst/>
            <a:gdLst>
              <a:gd name="connsiteX0" fmla="*/ 0 w 4658392"/>
              <a:gd name="connsiteY0" fmla="*/ 0 h 6858000"/>
              <a:gd name="connsiteX1" fmla="*/ 4658392 w 4658392"/>
              <a:gd name="connsiteY1" fmla="*/ 0 h 6858000"/>
              <a:gd name="connsiteX2" fmla="*/ 2820797 w 4658392"/>
              <a:gd name="connsiteY2" fmla="*/ 6858000 h 6858000"/>
              <a:gd name="connsiteX3" fmla="*/ 0 w 4658392"/>
              <a:gd name="connsiteY3" fmla="*/ 6858000 h 6858000"/>
              <a:gd name="connsiteX4" fmla="*/ 0 w 465839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8392" h="6858000">
                <a:moveTo>
                  <a:pt x="0" y="0"/>
                </a:moveTo>
                <a:lnTo>
                  <a:pt x="4658392" y="0"/>
                </a:lnTo>
                <a:lnTo>
                  <a:pt x="2820797" y="6858000"/>
                </a:lnTo>
                <a:lnTo>
                  <a:pt x="0" y="6858000"/>
                </a:lnTo>
                <a:lnTo>
                  <a:pt x="0" y="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8" name="Straight Connector 7">
            <a:extLst>
              <a:ext uri="{FF2B5EF4-FFF2-40B4-BE49-F238E27FC236}">
                <a16:creationId xmlns:a16="http://schemas.microsoft.com/office/drawing/2014/main" id="{E64FF31D-04D7-B1F4-53B1-AA4170602E03}"/>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F040EF-92FF-AEA1-BBA6-A4B739E11945}"/>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A59A84-C321-FDF9-555F-1FB322EBBC7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509286"/>
            <a:ext cx="3200400" cy="5617193"/>
          </a:xfrm>
        </p:spPr>
        <p:txBody>
          <a:bodyPr>
            <a:noAutofit/>
          </a:body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023412" y="509286"/>
            <a:ext cx="4328932" cy="5617194"/>
          </a:xfrm>
        </p:spPr>
        <p:txBody>
          <a:bodyPr anchor="ctr" anchorCtr="0">
            <a:normAutofit/>
          </a:bodyPr>
          <a:lstStyle>
            <a:lvl1pPr marL="0" indent="0">
              <a:lnSpc>
                <a:spcPct val="150000"/>
              </a:lnSpc>
              <a:spcBef>
                <a:spcPts val="1000"/>
              </a:spcBef>
              <a:buNone/>
              <a:defRPr sz="1800"/>
            </a:lvl1pPr>
            <a:lvl2pPr marL="457200" indent="0">
              <a:lnSpc>
                <a:spcPct val="150000"/>
              </a:lnSpc>
              <a:spcBef>
                <a:spcPts val="1000"/>
              </a:spcBef>
              <a:buNone/>
              <a:defRPr sz="1600"/>
            </a:lvl2pPr>
            <a:lvl3pPr marL="914400" indent="0">
              <a:lnSpc>
                <a:spcPct val="150000"/>
              </a:lnSpc>
              <a:spcBef>
                <a:spcPts val="1000"/>
              </a:spcBef>
              <a:buNone/>
              <a:defRPr sz="1400"/>
            </a:lvl3pPr>
            <a:lvl4pPr marL="1371600" indent="0">
              <a:lnSpc>
                <a:spcPct val="150000"/>
              </a:lnSpc>
              <a:spcBef>
                <a:spcPts val="1000"/>
              </a:spcBef>
              <a:buNone/>
              <a:defRPr sz="1200"/>
            </a:lvl4pPr>
            <a:lvl5pPr marL="1828800" indent="0">
              <a:lnSpc>
                <a:spcPct val="150000"/>
              </a:lnSpc>
              <a:spcBef>
                <a:spcPts val="1000"/>
              </a:spcBef>
              <a:buNone/>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760CD5A6-A0E4-A658-65B1-0D6C0533166A}"/>
              </a:ext>
            </a:extLst>
          </p:cNvPr>
          <p:cNvSpPr>
            <a:spLocks noGrp="1"/>
          </p:cNvSpPr>
          <p:nvPr>
            <p:ph type="pic" sz="quarter" idx="13"/>
          </p:nvPr>
        </p:nvSpPr>
        <p:spPr>
          <a:xfrm>
            <a:off x="9548813" y="-22860"/>
            <a:ext cx="265176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25005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picture">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6EC6AF9-CC07-5258-9160-8C6391530C61}"/>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5BC6DCCE-3025-75FB-9405-8D51DCD63D67}"/>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516CCC3-736F-49AC-F079-9A090DAA816E}"/>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3BF578A-ADDB-6713-E5AD-0FF27EDC2E5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1524000" y="743671"/>
            <a:ext cx="9144000" cy="3361254"/>
          </a:xfrm>
        </p:spPr>
        <p:txBody>
          <a:bodyPr anchor="b">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7620" y="4766434"/>
            <a:ext cx="12207240" cy="2121408"/>
          </a:xfrm>
        </p:spPr>
        <p:txBody>
          <a:bodyPr>
            <a:no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40565285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CF0EA4-D201-44E7-3558-D05CB4233ECE}"/>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A643EA3-ACAA-539C-A041-266A895A2B1C}"/>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681E18B-2347-8DB6-2A7F-3EAC100A412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215072" y="528320"/>
            <a:ext cx="5028566" cy="3354992"/>
          </a:xfrm>
        </p:spPr>
        <p:txBody>
          <a:bodyPr anchor="b">
            <a:noAutofit/>
          </a:bodyPr>
          <a:lstStyle>
            <a:lvl1pPr algn="l">
              <a:defRPr sz="4400"/>
            </a:lvl1pPr>
          </a:lstStyle>
          <a:p>
            <a:r>
              <a:rPr lang="en-US"/>
              <a:t>Click to edit Master title style</a:t>
            </a:r>
            <a:endParaRPr lang="en-US" dirty="0"/>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7257326" y="-11576"/>
            <a:ext cx="4946249" cy="6903720"/>
          </a:xfrm>
          <a:custGeom>
            <a:avLst/>
            <a:gdLst>
              <a:gd name="connsiteX0" fmla="*/ 0 w 4977139"/>
              <a:gd name="connsiteY0" fmla="*/ 0 h 6858000"/>
              <a:gd name="connsiteX1" fmla="*/ 4977139 w 4977139"/>
              <a:gd name="connsiteY1" fmla="*/ 0 h 6858000"/>
              <a:gd name="connsiteX2" fmla="*/ 4977139 w 4977139"/>
              <a:gd name="connsiteY2" fmla="*/ 6858000 h 6858000"/>
              <a:gd name="connsiteX3" fmla="*/ 0 w 4977139"/>
              <a:gd name="connsiteY3" fmla="*/ 6858000 h 6858000"/>
              <a:gd name="connsiteX4" fmla="*/ 0 w 4977139"/>
              <a:gd name="connsiteY4" fmla="*/ 0 h 6858000"/>
              <a:gd name="connsiteX0" fmla="*/ 0 w 4977139"/>
              <a:gd name="connsiteY0" fmla="*/ 0 h 6892724"/>
              <a:gd name="connsiteX1" fmla="*/ 4977139 w 4977139"/>
              <a:gd name="connsiteY1" fmla="*/ 0 h 6892724"/>
              <a:gd name="connsiteX2" fmla="*/ 4977139 w 4977139"/>
              <a:gd name="connsiteY2" fmla="*/ 6858000 h 6892724"/>
              <a:gd name="connsiteX3" fmla="*/ 1863524 w 4977139"/>
              <a:gd name="connsiteY3" fmla="*/ 6892724 h 6892724"/>
              <a:gd name="connsiteX4" fmla="*/ 0 w 4977139"/>
              <a:gd name="connsiteY4" fmla="*/ 0 h 6892724"/>
              <a:gd name="connsiteX0" fmla="*/ 0 w 4977139"/>
              <a:gd name="connsiteY0" fmla="*/ 0 h 6892724"/>
              <a:gd name="connsiteX1" fmla="*/ 4977139 w 4977139"/>
              <a:gd name="connsiteY1" fmla="*/ 0 h 6892724"/>
              <a:gd name="connsiteX2" fmla="*/ 4977139 w 4977139"/>
              <a:gd name="connsiteY2" fmla="*/ 6892724 h 6892724"/>
              <a:gd name="connsiteX3" fmla="*/ 1863524 w 4977139"/>
              <a:gd name="connsiteY3" fmla="*/ 6892724 h 6892724"/>
              <a:gd name="connsiteX4" fmla="*/ 0 w 4977139"/>
              <a:gd name="connsiteY4" fmla="*/ 0 h 6892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7139" h="6892724">
                <a:moveTo>
                  <a:pt x="0" y="0"/>
                </a:moveTo>
                <a:lnTo>
                  <a:pt x="4977139" y="0"/>
                </a:lnTo>
                <a:lnTo>
                  <a:pt x="4977139" y="6892724"/>
                </a:lnTo>
                <a:lnTo>
                  <a:pt x="1863524" y="6892724"/>
                </a:lnTo>
                <a:lnTo>
                  <a:pt x="0"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2609378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6CBD635-4863-B127-5668-D2C7DA8CDE92}"/>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629720-DD91-8012-686D-AABA439870ED}"/>
              </a:ext>
              <a:ext uri="{C183D7F6-B498-43B3-948B-1728B52AA6E4}">
                <adec:decorative xmlns:adec="http://schemas.microsoft.com/office/drawing/2017/decorative" val="1"/>
              </a:ext>
            </a:extLst>
          </p:cNvPr>
          <p:cNvCxnSpPr>
            <a:cxnSpLocks/>
          </p:cNvCxnSpPr>
          <p:nvPr userDrawn="1"/>
        </p:nvCxnSpPr>
        <p:spPr>
          <a:xfrm flipH="1">
            <a:off x="10911820" y="0"/>
            <a:ext cx="913577" cy="68580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970117" y="185195"/>
            <a:ext cx="6930838" cy="1505493"/>
          </a:xfrm>
        </p:spPr>
        <p:txBody>
          <a:bodyPr anchor="b" anchorCtr="0">
            <a:no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1FB27827-7491-B1C2-D9C5-975A9FF66EC1}"/>
              </a:ext>
            </a:extLst>
          </p:cNvPr>
          <p:cNvSpPr>
            <a:spLocks noGrp="1"/>
          </p:cNvSpPr>
          <p:nvPr>
            <p:ph type="pic" sz="quarter" idx="10"/>
          </p:nvPr>
        </p:nvSpPr>
        <p:spPr>
          <a:xfrm>
            <a:off x="-18788" y="-22860"/>
            <a:ext cx="329184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11" name="Content Placeholder 3">
            <a:extLst>
              <a:ext uri="{FF2B5EF4-FFF2-40B4-BE49-F238E27FC236}">
                <a16:creationId xmlns:a16="http://schemas.microsoft.com/office/drawing/2014/main" id="{7D4D4555-A25D-09B6-36AF-5977189F2DDE}"/>
              </a:ext>
            </a:extLst>
          </p:cNvPr>
          <p:cNvSpPr>
            <a:spLocks noGrp="1"/>
          </p:cNvSpPr>
          <p:nvPr>
            <p:ph sz="half" idx="2" hasCustomPrompt="1"/>
          </p:nvPr>
        </p:nvSpPr>
        <p:spPr>
          <a:xfrm>
            <a:off x="3970116" y="2022395"/>
            <a:ext cx="6941703" cy="4297680"/>
          </a:xfrm>
        </p:spPr>
        <p:txBody>
          <a:bodyPr>
            <a:normAutofit/>
          </a:bodyPr>
          <a:lstStyle>
            <a:lvl1pPr marL="228600" indent="-228600">
              <a:spcBef>
                <a:spcPts val="1000"/>
              </a:spcBef>
              <a:spcAft>
                <a:spcPts val="1500"/>
              </a:spcAft>
              <a:buFont typeface="Arial" panose="020B0604020202020204" pitchFamily="34" charset="0"/>
              <a:buChar char="•"/>
              <a:defRPr sz="1800"/>
            </a:lvl1pPr>
            <a:lvl2pPr>
              <a:spcBef>
                <a:spcPts val="1000"/>
              </a:spcBef>
              <a:spcAft>
                <a:spcPts val="1500"/>
              </a:spcAft>
              <a:defRPr sz="1800"/>
            </a:lvl2pPr>
            <a:lvl3pPr>
              <a:spcBef>
                <a:spcPts val="1000"/>
              </a:spcBef>
              <a:spcAft>
                <a:spcPts val="1500"/>
              </a:spcAft>
              <a:defRPr sz="1800"/>
            </a:lvl3pPr>
            <a:lvl4pPr>
              <a:spcBef>
                <a:spcPts val="1000"/>
              </a:spcBef>
              <a:spcAft>
                <a:spcPts val="1500"/>
              </a:spcAft>
              <a:defRPr sz="1800"/>
            </a:lvl4pPr>
            <a:lvl5pPr>
              <a:spcBef>
                <a:spcPts val="1000"/>
              </a:spcBef>
              <a:spcAft>
                <a:spcPts val="1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23740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7" name="Freeform 10">
            <a:extLst>
              <a:ext uri="{FF2B5EF4-FFF2-40B4-BE49-F238E27FC236}">
                <a16:creationId xmlns:a16="http://schemas.microsoft.com/office/drawing/2014/main" id="{C4293765-78A6-5206-26C2-E8817B2834F6}"/>
              </a:ext>
              <a:ext uri="{C183D7F6-B498-43B3-948B-1728B52AA6E4}">
                <adec:decorative xmlns:adec="http://schemas.microsoft.com/office/drawing/2017/decorative" val="1"/>
              </a:ext>
            </a:extLst>
          </p:cNvPr>
          <p:cNvSpPr/>
          <p:nvPr userDrawn="1"/>
        </p:nvSpPr>
        <p:spPr>
          <a:xfrm>
            <a:off x="0" y="0"/>
            <a:ext cx="7470792" cy="6858000"/>
          </a:xfrm>
          <a:custGeom>
            <a:avLst/>
            <a:gdLst>
              <a:gd name="connsiteX0" fmla="*/ 0 w 7470792"/>
              <a:gd name="connsiteY0" fmla="*/ 0 h 6858000"/>
              <a:gd name="connsiteX1" fmla="*/ 7470792 w 7470792"/>
              <a:gd name="connsiteY1" fmla="*/ 0 h 6858000"/>
              <a:gd name="connsiteX2" fmla="*/ 5633197 w 7470792"/>
              <a:gd name="connsiteY2" fmla="*/ 6858000 h 6858000"/>
              <a:gd name="connsiteX3" fmla="*/ 0 w 747079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470792" h="6858000">
                <a:moveTo>
                  <a:pt x="0" y="0"/>
                </a:moveTo>
                <a:lnTo>
                  <a:pt x="7470792" y="0"/>
                </a:lnTo>
                <a:lnTo>
                  <a:pt x="5633197" y="6858000"/>
                </a:lnTo>
                <a:lnTo>
                  <a:pt x="0" y="685800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n>
                <a:noFill/>
              </a:ln>
            </a:endParaRPr>
          </a:p>
        </p:txBody>
      </p:sp>
      <p:cxnSp>
        <p:nvCxnSpPr>
          <p:cNvPr id="8" name="Straight Connector 7">
            <a:extLst>
              <a:ext uri="{FF2B5EF4-FFF2-40B4-BE49-F238E27FC236}">
                <a16:creationId xmlns:a16="http://schemas.microsoft.com/office/drawing/2014/main" id="{BB4E351F-7451-86A3-5271-0D00B9EFA662}"/>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A860223-A40E-30ED-6832-0825A930BB67}"/>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0B6907E-F17B-783E-D454-DFC62D0977A0}"/>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B12211-7E94-9534-6F2D-2AFD2EBE36F0}"/>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6580245-E985-EC3F-9385-D0F517F0C151}"/>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75A82A3-E3DF-978F-4BD7-10E0F1075B64}"/>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EDC40AE-D1CB-7535-22E2-E6D910FB8229}"/>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685800"/>
            <a:ext cx="9144000" cy="3136738"/>
          </a:xfrm>
        </p:spPr>
        <p:txBody>
          <a:bodyPr anchor="b">
            <a:noAutofit/>
          </a:bodyPr>
          <a:lstStyle>
            <a:lvl1pPr algn="ctr">
              <a:defRPr sz="4400">
                <a:solidFill>
                  <a:schemeClr val="accent6"/>
                </a:solidFill>
              </a:defRPr>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978800"/>
            <a:ext cx="9144000" cy="1965960"/>
          </a:xfrm>
        </p:spPr>
        <p:txBody>
          <a:bodyPr>
            <a:noAutofit/>
          </a:bodyPr>
          <a:lstStyle>
            <a:lvl1pPr marL="0" indent="0" algn="ctr">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5355955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8667566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DD9208B-0FD2-A7E3-5202-0F18392AE4F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04010E2-9C6F-C582-1E3A-F5D43D0FFBBC}"/>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3D2B8AF-94DE-C211-EAE7-0971C111BEAD}"/>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247A2AC-F284-077E-9A14-EB7D1DE6274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0E91F1F-5151-2442-2B89-CE0AB1178507}"/>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FBD82AC-3C5B-819E-E0FF-157D74B840BC}"/>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F299648-2E6E-FA0D-85E4-8884BE34A00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07BD0263-5D42-E696-F170-1F9CF5FF2A74}"/>
              </a:ext>
            </a:extLst>
          </p:cNvPr>
          <p:cNvSpPr>
            <a:spLocks noGrp="1"/>
          </p:cNvSpPr>
          <p:nvPr>
            <p:ph sz="half" idx="15" hasCustomPrompt="1"/>
          </p:nvPr>
        </p:nvSpPr>
        <p:spPr>
          <a:xfrm>
            <a:off x="838199" y="2078963"/>
            <a:ext cx="3435628" cy="4067492"/>
          </a:xfrm>
        </p:spPr>
        <p:txBody>
          <a:bodyPr>
            <a:normAutofit/>
          </a:bodyPr>
          <a:lstStyle>
            <a:lvl1pPr marL="457200" indent="-457200">
              <a:spcBef>
                <a:spcPts val="1000"/>
              </a:spcBef>
              <a:spcAft>
                <a:spcPts val="500"/>
              </a:spcAft>
              <a:buFont typeface="+mj-lt"/>
              <a:buAutoNum type="arabicPeriod"/>
              <a:defRPr sz="1800"/>
            </a:lvl1pPr>
            <a:lvl2pPr marL="914400" indent="-457200">
              <a:spcBef>
                <a:spcPts val="1000"/>
              </a:spcBef>
              <a:spcAft>
                <a:spcPts val="500"/>
              </a:spcAft>
              <a:buFont typeface="+mj-lt"/>
              <a:buAutoNum type="alphaLcPeriod"/>
              <a:defRPr sz="1800"/>
            </a:lvl2pPr>
            <a:lvl3pPr marL="1371600" indent="-457200">
              <a:spcBef>
                <a:spcPts val="1000"/>
              </a:spcBef>
              <a:spcAft>
                <a:spcPts val="500"/>
              </a:spcAft>
              <a:buFont typeface="+mj-lt"/>
              <a:buAutoNum type="arabicParenR"/>
              <a:defRPr sz="1800"/>
            </a:lvl3pPr>
            <a:lvl4pPr marL="1828800" indent="-457200">
              <a:spcBef>
                <a:spcPts val="1000"/>
              </a:spcBef>
              <a:spcAft>
                <a:spcPts val="500"/>
              </a:spcAft>
              <a:buFont typeface="+mj-lt"/>
              <a:buAutoNum type="alphaLcParenR"/>
              <a:defRPr sz="1800"/>
            </a:lvl4pPr>
            <a:lvl5pPr marL="2228850" indent="-457200">
              <a:spcBef>
                <a:spcPts val="1000"/>
              </a:spcBef>
              <a:spcAft>
                <a:spcPts val="500"/>
              </a:spcAft>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a:extLst>
              <a:ext uri="{FF2B5EF4-FFF2-40B4-BE49-F238E27FC236}">
                <a16:creationId xmlns:a16="http://schemas.microsoft.com/office/drawing/2014/main" id="{1BEE7174-135F-6F9F-11B9-3C3F2F9CDEAA}"/>
              </a:ext>
            </a:extLst>
          </p:cNvPr>
          <p:cNvSpPr>
            <a:spLocks noGrp="1"/>
          </p:cNvSpPr>
          <p:nvPr>
            <p:ph sz="half" idx="14" hasCustomPrompt="1"/>
          </p:nvPr>
        </p:nvSpPr>
        <p:spPr>
          <a:xfrm>
            <a:off x="4965539" y="2087315"/>
            <a:ext cx="6007261" cy="4067492"/>
          </a:xfrm>
        </p:spPr>
        <p:txBody>
          <a:bodyPr>
            <a:normAutofit/>
          </a:bodyPr>
          <a:lstStyle>
            <a:lvl1pPr marL="0" indent="0">
              <a:spcBef>
                <a:spcPts val="1000"/>
              </a:spcBef>
              <a:spcAft>
                <a:spcPts val="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52046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678958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 picture ">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700B3A65-BB60-F2B4-4CF4-19A7C53F188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F1DB8D5-B954-BFC9-C8D8-F0491CCBE29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507D69F-27D7-2C68-A17D-3F1399C8BE71}"/>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199" y="365125"/>
            <a:ext cx="6645965" cy="1325563"/>
          </a:xfrm>
        </p:spPr>
        <p:txBody>
          <a:bodyPr anchor="b" anchorCtr="0">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1" y="2055813"/>
            <a:ext cx="5781261" cy="4067492"/>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7566991" y="-22860"/>
            <a:ext cx="4625008" cy="6903720"/>
          </a:xfrm>
        </p:spPr>
        <p:txBody>
          <a:bodyPr tIns="274320">
            <a:normAutofit/>
          </a:bodyPr>
          <a:lstStyle>
            <a:lvl1pPr marL="0" indent="0" algn="ctr">
              <a:buNone/>
              <a:defRPr sz="2000"/>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6568680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539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7/29/2024</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7/29/2024</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 id="2147483691" r:id="rId2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8" name="Rectangle 27">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6FEC93CF-2672-7D78-F278-58C5E012E0DF}"/>
              </a:ext>
            </a:extLst>
          </p:cNvPr>
          <p:cNvSpPr>
            <a:spLocks noGrp="1"/>
          </p:cNvSpPr>
          <p:nvPr>
            <p:ph type="ctrTitle"/>
          </p:nvPr>
        </p:nvSpPr>
        <p:spPr>
          <a:xfrm>
            <a:off x="328588" y="150595"/>
            <a:ext cx="5381418" cy="3957149"/>
          </a:xfrm>
        </p:spPr>
        <p:txBody>
          <a:bodyPr vert="horz" lIns="91440" tIns="45720" rIns="91440" bIns="45720" rtlCol="0" anchor="b">
            <a:normAutofit/>
          </a:bodyPr>
          <a:lstStyle/>
          <a:p>
            <a:pPr algn="ctr"/>
            <a:r>
              <a:rPr lang="en-US" sz="3800" dirty="0">
                <a:solidFill>
                  <a:schemeClr val="tx2"/>
                </a:solidFill>
              </a:rPr>
              <a:t>A look into nationwide mortality rates and the possible effect on healthcare costs </a:t>
            </a:r>
          </a:p>
        </p:txBody>
      </p:sp>
      <p:cxnSp>
        <p:nvCxnSpPr>
          <p:cNvPr id="32" name="Straight Connector 31">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Placeholder 4" descr="close up of calculator and stethoscope placed on invoice">
            <a:extLst>
              <a:ext uri="{FF2B5EF4-FFF2-40B4-BE49-F238E27FC236}">
                <a16:creationId xmlns:a16="http://schemas.microsoft.com/office/drawing/2014/main" id="{46A94FAD-594A-CF1A-A732-3DAE17BD936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9339" r="19339"/>
          <a:stretch>
            <a:fillRect/>
          </a:stretch>
        </p:blipFill>
        <p:spPr>
          <a:xfrm>
            <a:off x="6117746" y="541964"/>
            <a:ext cx="5519108" cy="5782635"/>
          </a:xfrm>
          <a:prstGeom prst="rect">
            <a:avLst/>
          </a:prstGeom>
        </p:spPr>
      </p:pic>
    </p:spTree>
    <p:extLst>
      <p:ext uri="{BB962C8B-B14F-4D97-AF65-F5344CB8AC3E}">
        <p14:creationId xmlns:p14="http://schemas.microsoft.com/office/powerpoint/2010/main" val="307899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noFill/>
        </p:spPr>
        <p:txBody>
          <a:bodyPr anchor="b"/>
          <a:lstStyle/>
          <a:p>
            <a:r>
              <a:rPr lang="en-US" dirty="0"/>
              <a:t>Thank you</a:t>
            </a:r>
          </a:p>
        </p:txBody>
      </p:sp>
      <p:pic>
        <p:nvPicPr>
          <p:cNvPr id="11" name="Picture Placeholder 10" descr="Man wearing a mask">
            <a:extLst>
              <a:ext uri="{FF2B5EF4-FFF2-40B4-BE49-F238E27FC236}">
                <a16:creationId xmlns:a16="http://schemas.microsoft.com/office/drawing/2014/main" id="{BA4EF48E-D0A1-BD6A-B004-541A0AE1CF61}"/>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2006" r="12006"/>
          <a:stretch>
            <a:fillRect/>
          </a:stretch>
        </p:blipFill>
        <p:spPr/>
      </p:pic>
    </p:spTree>
    <p:extLst>
      <p:ext uri="{BB962C8B-B14F-4D97-AF65-F5344CB8AC3E}">
        <p14:creationId xmlns:p14="http://schemas.microsoft.com/office/powerpoint/2010/main" val="121080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6" name="Rectangle 25">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1129553" y="638174"/>
            <a:ext cx="10529048" cy="1476375"/>
          </a:xfrm>
        </p:spPr>
        <p:txBody>
          <a:bodyPr vert="horz" lIns="91440" tIns="45720" rIns="91440" bIns="45720" rtlCol="0" anchor="ctr">
            <a:normAutofit/>
          </a:bodyPr>
          <a:lstStyle/>
          <a:p>
            <a:r>
              <a:rPr lang="en-US" dirty="0"/>
              <a:t>AGENDA</a:t>
            </a:r>
          </a:p>
        </p:txBody>
      </p:sp>
      <p:cxnSp>
        <p:nvCxnSpPr>
          <p:cNvPr id="34" name="Straight Connector 33">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1129553" y="2114549"/>
            <a:ext cx="4632341" cy="4190331"/>
          </a:xfrm>
        </p:spPr>
        <p:txBody>
          <a:bodyPr vert="horz" lIns="91440" tIns="45720" rIns="91440" bIns="45720" rtlCol="0">
            <a:normAutofit/>
          </a:bodyPr>
          <a:lstStyle/>
          <a:p>
            <a:pPr indent="-228600">
              <a:lnSpc>
                <a:spcPct val="100000"/>
              </a:lnSpc>
              <a:buFont typeface="Arial" panose="020B0604020202020204" pitchFamily="34" charset="0"/>
              <a:buChar char="•"/>
            </a:pPr>
            <a:r>
              <a:rPr lang="en-US" sz="2400" dirty="0"/>
              <a:t>Aim of the Project</a:t>
            </a:r>
          </a:p>
          <a:p>
            <a:pPr indent="-228600">
              <a:lnSpc>
                <a:spcPct val="100000"/>
              </a:lnSpc>
              <a:buFont typeface="Arial" panose="020B0604020202020204" pitchFamily="34" charset="0"/>
              <a:buChar char="•"/>
            </a:pPr>
            <a:r>
              <a:rPr lang="en-US" sz="2400" dirty="0"/>
              <a:t>Foundational Questions</a:t>
            </a:r>
          </a:p>
          <a:p>
            <a:pPr indent="-228600">
              <a:lnSpc>
                <a:spcPct val="100000"/>
              </a:lnSpc>
              <a:buFont typeface="Arial" panose="020B0604020202020204" pitchFamily="34" charset="0"/>
              <a:buChar char="•"/>
            </a:pPr>
            <a:r>
              <a:rPr lang="en-US" sz="2400" dirty="0"/>
              <a:t>Healthcare Costs by Region</a:t>
            </a:r>
          </a:p>
          <a:p>
            <a:pPr indent="-228600">
              <a:lnSpc>
                <a:spcPct val="100000"/>
              </a:lnSpc>
              <a:buFont typeface="Arial" panose="020B0604020202020204" pitchFamily="34" charset="0"/>
              <a:buChar char="•"/>
            </a:pPr>
            <a:r>
              <a:rPr lang="en-US" sz="2400" dirty="0"/>
              <a:t>Mortality Rates Across the United States</a:t>
            </a:r>
          </a:p>
          <a:p>
            <a:pPr indent="-228600">
              <a:lnSpc>
                <a:spcPct val="100000"/>
              </a:lnSpc>
              <a:buFont typeface="Arial" panose="020B0604020202020204" pitchFamily="34" charset="0"/>
              <a:buChar char="•"/>
            </a:pPr>
            <a:r>
              <a:rPr lang="en-US" sz="2400" dirty="0"/>
              <a:t>Chronic Disease Mortality Rates Across the United States</a:t>
            </a:r>
          </a:p>
          <a:p>
            <a:pPr indent="-228600">
              <a:lnSpc>
                <a:spcPct val="100000"/>
              </a:lnSpc>
              <a:buFont typeface="Arial" panose="020B0604020202020204" pitchFamily="34" charset="0"/>
              <a:buChar char="•"/>
            </a:pPr>
            <a:r>
              <a:rPr lang="en-US" sz="2400" dirty="0"/>
              <a:t>Findings</a:t>
            </a:r>
          </a:p>
          <a:p>
            <a:pPr indent="-228600">
              <a:lnSpc>
                <a:spcPct val="100000"/>
              </a:lnSpc>
              <a:buFont typeface="Arial" panose="020B0604020202020204" pitchFamily="34" charset="0"/>
              <a:buChar char="•"/>
            </a:pPr>
            <a:r>
              <a:rPr lang="en-US" sz="2400" dirty="0"/>
              <a:t>Ethical Considerations</a:t>
            </a:r>
          </a:p>
        </p:txBody>
      </p:sp>
      <p:cxnSp>
        <p:nvCxnSpPr>
          <p:cNvPr id="36" name="Straight Connector 35">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Doctor explaining something to an older woman">
            <a:extLst>
              <a:ext uri="{FF2B5EF4-FFF2-40B4-BE49-F238E27FC236}">
                <a16:creationId xmlns:a16="http://schemas.microsoft.com/office/drawing/2014/main" id="{5D60FB28-6571-0403-6FCC-006BDF5469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7411"/>
            <a:ext cx="6999934" cy="6858000"/>
          </a:xfrm>
          <a:prstGeom prst="rect">
            <a:avLst/>
          </a:prstGeom>
        </p:spPr>
      </p:pic>
    </p:spTree>
    <p:extLst>
      <p:ext uri="{BB962C8B-B14F-4D97-AF65-F5344CB8AC3E}">
        <p14:creationId xmlns:p14="http://schemas.microsoft.com/office/powerpoint/2010/main" val="1038351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1" name="Straight Connector 11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25" name="Rectangle 124">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66298" y="314325"/>
            <a:ext cx="6624509" cy="6558418"/>
          </a:xfrm>
        </p:spPr>
        <p:txBody>
          <a:bodyPr vert="horz" lIns="91440" tIns="45720" rIns="91440" bIns="45720" rtlCol="0" anchor="t">
            <a:noAutofit/>
          </a:bodyPr>
          <a:lstStyle/>
          <a:p>
            <a:pPr algn="l"/>
            <a:r>
              <a:rPr lang="en-US" sz="3400" b="1" i="1" kern="1200" cap="all" baseline="0" dirty="0">
                <a:solidFill>
                  <a:schemeClr val="tx2"/>
                </a:solidFill>
                <a:latin typeface="Bahnschrift Light" panose="020B0502040204020203" pitchFamily="34" charset="0"/>
              </a:rPr>
              <a:t>The aim of our project is to identify trends in healthcare outcomes. This project will look at the relationship between healthcare costs and death rates across the United States to find any correlation apparent that could show the following:</a:t>
            </a:r>
          </a:p>
        </p:txBody>
      </p:sp>
      <p:pic>
        <p:nvPicPr>
          <p:cNvPr id="6" name="Picture Placeholder 5" descr="Electrocardiogram">
            <a:extLst>
              <a:ext uri="{FF2B5EF4-FFF2-40B4-BE49-F238E27FC236}">
                <a16:creationId xmlns:a16="http://schemas.microsoft.com/office/drawing/2014/main" id="{2C506375-F140-B413-671B-BE5FCF9326C2}"/>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2337" r="16140" b="-2"/>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cxnSp>
        <p:nvCxnSpPr>
          <p:cNvPr id="129" name="Straight Connector 128">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1088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7" name="Straight Connector 11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31" name="Rectangle 130">
            <a:extLst>
              <a:ext uri="{FF2B5EF4-FFF2-40B4-BE49-F238E27FC236}">
                <a16:creationId xmlns:a16="http://schemas.microsoft.com/office/drawing/2014/main" id="{A221245A-B93D-45A8-B0FA-EC2AEE26EA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Infinite question marks in 3D rendering">
            <a:extLst>
              <a:ext uri="{FF2B5EF4-FFF2-40B4-BE49-F238E27FC236}">
                <a16:creationId xmlns:a16="http://schemas.microsoft.com/office/drawing/2014/main" id="{E4FAE04E-43E8-81EF-99FF-8C69D3E321EC}"/>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7865" b="7865"/>
          <a:stretch/>
        </p:blipFill>
        <p:spPr>
          <a:xfrm>
            <a:off x="20" y="10"/>
            <a:ext cx="12191979" cy="6857989"/>
          </a:xfrm>
          <a:prstGeom prst="rect">
            <a:avLst/>
          </a:prstGeom>
        </p:spPr>
      </p:pic>
      <p:sp>
        <p:nvSpPr>
          <p:cNvPr id="133" name="Rectangle 132">
            <a:extLst>
              <a:ext uri="{FF2B5EF4-FFF2-40B4-BE49-F238E27FC236}">
                <a16:creationId xmlns:a16="http://schemas.microsoft.com/office/drawing/2014/main" id="{A60A95D1-194E-4E4E-8C67-30F91F8E7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90"/>
            <a:ext cx="8521995" cy="6858000"/>
          </a:xfrm>
          <a:prstGeom prst="rect">
            <a:avLst/>
          </a:prstGeom>
          <a:gradFill>
            <a:gsLst>
              <a:gs pos="58000">
                <a:srgbClr val="000000">
                  <a:alpha val="30000"/>
                </a:srgbClr>
              </a:gs>
              <a:gs pos="33000">
                <a:srgbClr val="000000">
                  <a:alpha val="20000"/>
                </a:srgbClr>
              </a:gs>
              <a:gs pos="0">
                <a:srgbClr val="000000">
                  <a:alpha val="0"/>
                </a:srgbClr>
              </a:gs>
              <a:gs pos="100000">
                <a:srgbClr val="000000">
                  <a:alpha val="3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915916" y="3649389"/>
            <a:ext cx="6515100" cy="3202921"/>
          </a:xfrm>
        </p:spPr>
        <p:txBody>
          <a:bodyPr vert="horz" lIns="91440" tIns="45720" rIns="91440" bIns="45720" rtlCol="0" anchor="b">
            <a:noAutofit/>
          </a:bodyPr>
          <a:lstStyle/>
          <a:p>
            <a:r>
              <a:rPr lang="en-US" sz="3000" b="1" i="1" kern="1200" cap="all" baseline="0" dirty="0">
                <a:solidFill>
                  <a:srgbClr val="FFFFFF"/>
                </a:solidFill>
                <a:latin typeface="+mj-lt"/>
                <a:ea typeface="+mj-ea"/>
                <a:cs typeface="+mj-cs"/>
              </a:rPr>
              <a:t> - Do higher mortality rates due to higher chronic illness lead to an increase in healthcare costs by region?</a:t>
            </a:r>
            <a:br>
              <a:rPr lang="en-US" sz="3000" b="1" i="1" kern="1200" cap="all" baseline="0" dirty="0">
                <a:solidFill>
                  <a:srgbClr val="FFFFFF"/>
                </a:solidFill>
                <a:latin typeface="+mj-lt"/>
                <a:ea typeface="+mj-ea"/>
                <a:cs typeface="+mj-cs"/>
              </a:rPr>
            </a:br>
            <a:br>
              <a:rPr lang="en-US" sz="3000" b="1" i="1" kern="1200" cap="all" baseline="0" dirty="0">
                <a:solidFill>
                  <a:srgbClr val="FFFFFF"/>
                </a:solidFill>
                <a:latin typeface="+mj-lt"/>
                <a:ea typeface="+mj-ea"/>
                <a:cs typeface="+mj-cs"/>
              </a:rPr>
            </a:br>
            <a:r>
              <a:rPr lang="en-US" sz="3000" b="1" i="1" kern="1200" cap="all" baseline="0" dirty="0">
                <a:solidFill>
                  <a:srgbClr val="FFFFFF"/>
                </a:solidFill>
                <a:latin typeface="+mj-lt"/>
                <a:ea typeface="+mj-ea"/>
                <a:cs typeface="+mj-cs"/>
              </a:rPr>
              <a:t>- Do higher healthcare costs create a higher mortality rate due to inability to obtain proper healthcare?</a:t>
            </a:r>
            <a:br>
              <a:rPr lang="en-US" sz="3000" b="1" i="1" kern="1200" cap="all" baseline="0" dirty="0">
                <a:solidFill>
                  <a:srgbClr val="FFFFFF"/>
                </a:solidFill>
                <a:latin typeface="+mj-lt"/>
                <a:ea typeface="+mj-ea"/>
                <a:cs typeface="+mj-cs"/>
              </a:rPr>
            </a:br>
            <a:br>
              <a:rPr lang="en-US" sz="3000" b="1" i="1" kern="1200" cap="all" baseline="0" dirty="0">
                <a:solidFill>
                  <a:srgbClr val="FFFFFF"/>
                </a:solidFill>
                <a:latin typeface="+mj-lt"/>
                <a:ea typeface="+mj-ea"/>
                <a:cs typeface="+mj-cs"/>
              </a:rPr>
            </a:br>
            <a:r>
              <a:rPr lang="en-US" sz="3000" b="1" i="1" kern="1200" cap="all" baseline="0" dirty="0">
                <a:solidFill>
                  <a:srgbClr val="FFFFFF"/>
                </a:solidFill>
                <a:latin typeface="+mj-lt"/>
                <a:ea typeface="+mj-ea"/>
                <a:cs typeface="+mj-cs"/>
              </a:rPr>
              <a:t>- What are the most cost friendly states to live in when it comes to healthcare?</a:t>
            </a:r>
          </a:p>
        </p:txBody>
      </p:sp>
      <p:cxnSp>
        <p:nvCxnSpPr>
          <p:cNvPr id="135" name="Straight Connector 134">
            <a:extLst>
              <a:ext uri="{FF2B5EF4-FFF2-40B4-BE49-F238E27FC236}">
                <a16:creationId xmlns:a16="http://schemas.microsoft.com/office/drawing/2014/main" id="{64C0A835-9AC9-4D0F-A529-BE4789E126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39206" y="3065930"/>
            <a:ext cx="2852793" cy="37977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7CF67ECC-797A-4CA0-87E3-36046649860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172700" y="0"/>
            <a:ext cx="1358310"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2039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graph showing the average medical costs by region&#10;&#10;Description automatically generated">
            <a:extLst>
              <a:ext uri="{FF2B5EF4-FFF2-40B4-BE49-F238E27FC236}">
                <a16:creationId xmlns:a16="http://schemas.microsoft.com/office/drawing/2014/main" id="{545F00BA-3192-64D8-06B2-99A72C79B6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2796"/>
          </a:xfrm>
          <a:prstGeom prst="rect">
            <a:avLst/>
          </a:prstGeom>
        </p:spPr>
      </p:pic>
    </p:spTree>
    <p:extLst>
      <p:ext uri="{BB962C8B-B14F-4D97-AF65-F5344CB8AC3E}">
        <p14:creationId xmlns:p14="http://schemas.microsoft.com/office/powerpoint/2010/main" val="435195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6E0D4398-84C2-41B8-BF30-3157F7B18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map of the united states&#10;&#10;Description automatically generated">
            <a:extLst>
              <a:ext uri="{FF2B5EF4-FFF2-40B4-BE49-F238E27FC236}">
                <a16:creationId xmlns:a16="http://schemas.microsoft.com/office/drawing/2014/main" id="{92B53EA3-C5CB-902A-ED29-CF92C983DBDD}"/>
              </a:ext>
            </a:extLst>
          </p:cNvPr>
          <p:cNvPicPr>
            <a:picLocks noChangeAspect="1"/>
          </p:cNvPicPr>
          <p:nvPr/>
        </p:nvPicPr>
        <p:blipFill>
          <a:blip r:embed="rId3">
            <a:extLst>
              <a:ext uri="{28A0092B-C50C-407E-A947-70E740481C1C}">
                <a14:useLocalDpi xmlns:a14="http://schemas.microsoft.com/office/drawing/2010/main" val="0"/>
              </a:ext>
            </a:extLst>
          </a:blip>
          <a:srcRect l="16063" r="-1" b="-1"/>
          <a:stretch/>
        </p:blipFill>
        <p:spPr>
          <a:xfrm>
            <a:off x="20" y="10"/>
            <a:ext cx="9137156" cy="6857989"/>
          </a:xfrm>
          <a:prstGeom prst="rect">
            <a:avLst/>
          </a:prstGeom>
        </p:spPr>
      </p:pic>
      <p:sp>
        <p:nvSpPr>
          <p:cNvPr id="31" name="Rectangle 23">
            <a:extLst>
              <a:ext uri="{FF2B5EF4-FFF2-40B4-BE49-F238E27FC236}">
                <a16:creationId xmlns:a16="http://schemas.microsoft.com/office/drawing/2014/main" id="{1E519840-CB5B-442F-AF8C-F848E76997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5558" y="-6724"/>
            <a:ext cx="4265457" cy="6868736"/>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2240216 w 5664007"/>
              <a:gd name="connsiteY0" fmla="*/ 0 h 6857998"/>
              <a:gd name="connsiteX1" fmla="*/ 5664007 w 5664007"/>
              <a:gd name="connsiteY1" fmla="*/ 0 h 6857998"/>
              <a:gd name="connsiteX2" fmla="*/ 5664007 w 5664007"/>
              <a:gd name="connsiteY2" fmla="*/ 6857998 h 6857998"/>
              <a:gd name="connsiteX3" fmla="*/ 0 w 5664007"/>
              <a:gd name="connsiteY3" fmla="*/ 6846045 h 6857998"/>
              <a:gd name="connsiteX4" fmla="*/ 2240216 w 5664007"/>
              <a:gd name="connsiteY4" fmla="*/ 0 h 6857998"/>
              <a:gd name="connsiteX0" fmla="*/ 2170935 w 5594726"/>
              <a:gd name="connsiteY0" fmla="*/ 0 h 6865085"/>
              <a:gd name="connsiteX1" fmla="*/ 5594726 w 5594726"/>
              <a:gd name="connsiteY1" fmla="*/ 0 h 6865085"/>
              <a:gd name="connsiteX2" fmla="*/ 5594726 w 5594726"/>
              <a:gd name="connsiteY2" fmla="*/ 6857998 h 6865085"/>
              <a:gd name="connsiteX3" fmla="*/ 0 w 5594726"/>
              <a:gd name="connsiteY3" fmla="*/ 6865085 h 6865085"/>
              <a:gd name="connsiteX4" fmla="*/ 2170935 w 5594726"/>
              <a:gd name="connsiteY4" fmla="*/ 0 h 6865085"/>
              <a:gd name="connsiteX0" fmla="*/ 1747097 w 5170888"/>
              <a:gd name="connsiteY0" fmla="*/ 0 h 6865085"/>
              <a:gd name="connsiteX1" fmla="*/ 5170888 w 5170888"/>
              <a:gd name="connsiteY1" fmla="*/ 0 h 6865085"/>
              <a:gd name="connsiteX2" fmla="*/ 5170888 w 5170888"/>
              <a:gd name="connsiteY2" fmla="*/ 6857998 h 6865085"/>
              <a:gd name="connsiteX3" fmla="*/ 0 w 5170888"/>
              <a:gd name="connsiteY3" fmla="*/ 6865085 h 6865085"/>
              <a:gd name="connsiteX4" fmla="*/ 1747097 w 5170888"/>
              <a:gd name="connsiteY4" fmla="*/ 0 h 6865085"/>
              <a:gd name="connsiteX0" fmla="*/ 1404766 w 5170888"/>
              <a:gd name="connsiteY0" fmla="*/ 0 h 6865085"/>
              <a:gd name="connsiteX1" fmla="*/ 5170888 w 5170888"/>
              <a:gd name="connsiteY1" fmla="*/ 0 h 6865085"/>
              <a:gd name="connsiteX2" fmla="*/ 5170888 w 5170888"/>
              <a:gd name="connsiteY2" fmla="*/ 6857998 h 6865085"/>
              <a:gd name="connsiteX3" fmla="*/ 0 w 5170888"/>
              <a:gd name="connsiteY3" fmla="*/ 6865085 h 6865085"/>
              <a:gd name="connsiteX4" fmla="*/ 1404766 w 5170888"/>
              <a:gd name="connsiteY4" fmla="*/ 0 h 6865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0888" h="6865085">
                <a:moveTo>
                  <a:pt x="1404766" y="0"/>
                </a:moveTo>
                <a:lnTo>
                  <a:pt x="5170888" y="0"/>
                </a:lnTo>
                <a:lnTo>
                  <a:pt x="5170888" y="6857998"/>
                </a:lnTo>
                <a:lnTo>
                  <a:pt x="0" y="6865085"/>
                </a:lnTo>
                <a:lnTo>
                  <a:pt x="1404766"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504880" y="3025587"/>
            <a:ext cx="3153720" cy="2985247"/>
          </a:xfrm>
        </p:spPr>
        <p:txBody>
          <a:bodyPr vert="horz" lIns="91440" tIns="45720" rIns="91440" bIns="45720" rtlCol="0" anchor="b">
            <a:normAutofit/>
          </a:bodyPr>
          <a:lstStyle/>
          <a:p>
            <a:pPr algn="r"/>
            <a:r>
              <a:rPr lang="en-US" sz="3400" i="1" kern="1200" cap="all" baseline="0" dirty="0">
                <a:solidFill>
                  <a:schemeClr val="tx2"/>
                </a:solidFill>
                <a:latin typeface="+mj-lt"/>
                <a:ea typeface="+mj-ea"/>
                <a:cs typeface="+mj-cs"/>
              </a:rPr>
              <a:t>Mortality rates across the united states</a:t>
            </a:r>
          </a:p>
        </p:txBody>
      </p:sp>
      <p:cxnSp>
        <p:nvCxnSpPr>
          <p:cNvPr id="33" name="Straight Connector 32">
            <a:extLst>
              <a:ext uri="{FF2B5EF4-FFF2-40B4-BE49-F238E27FC236}">
                <a16:creationId xmlns:a16="http://schemas.microsoft.com/office/drawing/2014/main" id="{AC7EF422-3076-48F2-A38B-7CA851778E0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31959" y="0"/>
            <a:ext cx="5279056" cy="77792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896548C-21A4-493D-B220-64E89F1EF6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81082" y="-6724"/>
            <a:ext cx="2279175" cy="686472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7402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1" name="Straight Connector 13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45" name="Rectangle 144">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4112" y="-3019933"/>
            <a:ext cx="2863537" cy="6448933"/>
          </a:xfrm>
        </p:spPr>
        <p:txBody>
          <a:bodyPr vert="horz" lIns="91440" tIns="45720" rIns="91440" bIns="45720" rtlCol="0" anchor="b">
            <a:normAutofit/>
          </a:bodyPr>
          <a:lstStyle/>
          <a:p>
            <a:pPr indent="-228600"/>
            <a:r>
              <a:rPr lang="en-US" sz="3200"/>
              <a:t>Chronic Disease Mortality Rates Across the United States</a:t>
            </a:r>
            <a:endParaRPr lang="en-US" sz="3200" dirty="0"/>
          </a:p>
        </p:txBody>
      </p:sp>
      <p:cxnSp>
        <p:nvCxnSpPr>
          <p:cNvPr id="149" name="Straight Connector 148">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3" name="Content Placeholder 12" descr="A chart with text and numbers&#10;&#10;Description automatically generated with medium confidence">
            <a:extLst>
              <a:ext uri="{FF2B5EF4-FFF2-40B4-BE49-F238E27FC236}">
                <a16:creationId xmlns:a16="http://schemas.microsoft.com/office/drawing/2014/main" id="{A431646B-5A03-016D-25B6-E03B1829C5A2}"/>
              </a:ext>
            </a:extLst>
          </p:cNvPr>
          <p:cNvPicPr>
            <a:picLocks noChangeAspect="1"/>
          </p:cNvPicPr>
          <p:nvPr/>
        </p:nvPicPr>
        <p:blipFill>
          <a:blip r:embed="rId3">
            <a:extLst>
              <a:ext uri="{28A0092B-C50C-407E-A947-70E740481C1C}">
                <a14:useLocalDpi xmlns:a14="http://schemas.microsoft.com/office/drawing/2010/main" val="0"/>
              </a:ext>
            </a:extLst>
          </a:blip>
          <a:srcRect t="2085" r="-1" b="-1"/>
          <a:stretch/>
        </p:blipFill>
        <p:spPr>
          <a:xfrm>
            <a:off x="2762893" y="-8874"/>
            <a:ext cx="9429108" cy="6866874"/>
          </a:xfrm>
          <a:prstGeom prst="rect">
            <a:avLst/>
          </a:prstGeom>
        </p:spPr>
      </p:pic>
    </p:spTree>
    <p:extLst>
      <p:ext uri="{BB962C8B-B14F-4D97-AF65-F5344CB8AC3E}">
        <p14:creationId xmlns:p14="http://schemas.microsoft.com/office/powerpoint/2010/main" val="3666674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1143000" y="217923"/>
            <a:ext cx="9906000" cy="657028"/>
          </a:xfrm>
          <a:noFill/>
        </p:spPr>
        <p:txBody>
          <a:bodyPr/>
          <a:lstStyle/>
          <a:p>
            <a:pPr algn="ctr"/>
            <a:r>
              <a:rPr lang="en-US" dirty="0"/>
              <a:t>Findings</a:t>
            </a:r>
          </a:p>
        </p:txBody>
      </p:sp>
      <p:sp>
        <p:nvSpPr>
          <p:cNvPr id="3" name="Content Placeholder 2">
            <a:extLst>
              <a:ext uri="{FF2B5EF4-FFF2-40B4-BE49-F238E27FC236}">
                <a16:creationId xmlns:a16="http://schemas.microsoft.com/office/drawing/2014/main" id="{FACE640F-7F5A-BDB7-205D-765FA80B6796}"/>
              </a:ext>
            </a:extLst>
          </p:cNvPr>
          <p:cNvSpPr>
            <a:spLocks noGrp="1"/>
          </p:cNvSpPr>
          <p:nvPr>
            <p:ph sz="half" idx="14"/>
          </p:nvPr>
        </p:nvSpPr>
        <p:spPr>
          <a:xfrm>
            <a:off x="1347020" y="973394"/>
            <a:ext cx="9340646" cy="5009655"/>
          </a:xfrm>
          <a:noFill/>
        </p:spPr>
        <p:txBody>
          <a:bodyPr>
            <a:normAutofit fontScale="92500" lnSpcReduction="10000"/>
          </a:bodyPr>
          <a:lstStyle/>
          <a:p>
            <a:r>
              <a:rPr lang="en-US" sz="2000" dirty="0"/>
              <a:t>After reviewing the data in this project, we have come to the following conclusions:</a:t>
            </a:r>
          </a:p>
          <a:p>
            <a:pPr lvl="1"/>
            <a:r>
              <a:rPr lang="en-US" sz="2000" dirty="0"/>
              <a:t>The top 3 states in terms of healthcare costs are:</a:t>
            </a:r>
          </a:p>
          <a:p>
            <a:pPr lvl="1" indent="0">
              <a:buNone/>
            </a:pPr>
            <a:r>
              <a:rPr lang="en-US" sz="2000" dirty="0"/>
              <a:t>	- Colorado</a:t>
            </a:r>
          </a:p>
          <a:p>
            <a:pPr lvl="1" indent="0">
              <a:buNone/>
            </a:pPr>
            <a:r>
              <a:rPr lang="en-US" sz="2000" dirty="0"/>
              <a:t>	- Oregon</a:t>
            </a:r>
          </a:p>
          <a:p>
            <a:pPr lvl="1" indent="0">
              <a:buNone/>
            </a:pPr>
            <a:r>
              <a:rPr lang="en-US" sz="2000" dirty="0"/>
              <a:t>	- Maine</a:t>
            </a:r>
          </a:p>
          <a:p>
            <a:pPr lvl="1"/>
            <a:r>
              <a:rPr lang="en-US" sz="2000" dirty="0"/>
              <a:t>States that have a higher trend of chronic caused deaths tend to have higher healthcare costs, although a look at overall cost of living in said states may show an increase in overall costs which affects healthcare coverage as well, and the per capita results will always show higher numbers in more populated states.</a:t>
            </a:r>
          </a:p>
          <a:p>
            <a:pPr lvl="1"/>
            <a:r>
              <a:rPr lang="en-US" sz="2000" dirty="0"/>
              <a:t>Looking at higher medical costs alone may not directly cause higher mortality, they do correlate with more broad health system performance, access to care, and overall quality of life. The highest shown region when it comes to cost DOES have high mortality rates, so it is not a given that they do not go hand in hand, but without other factors present you cannot fully endorse a statement saying high cost is the cause of high mortality rates.</a:t>
            </a:r>
          </a:p>
        </p:txBody>
      </p:sp>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6" name="Rectangle 25">
            <a:extLst>
              <a:ext uri="{FF2B5EF4-FFF2-40B4-BE49-F238E27FC236}">
                <a16:creationId xmlns:a16="http://schemas.microsoft.com/office/drawing/2014/main" id="{8B2BAECB-35E2-4DD9-8B8C-22D215DD0C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6" descr="Stethoscope on white background">
            <a:extLst>
              <a:ext uri="{FF2B5EF4-FFF2-40B4-BE49-F238E27FC236}">
                <a16:creationId xmlns:a16="http://schemas.microsoft.com/office/drawing/2014/main" id="{75F4A522-ED13-5E14-A76D-715414B3A2E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61" r="-2" b="-2"/>
          <a:stretch/>
        </p:blipFill>
        <p:spPr>
          <a:xfrm>
            <a:off x="6938682" y="10"/>
            <a:ext cx="5253320" cy="6857990"/>
          </a:xfrm>
          <a:custGeom>
            <a:avLst/>
            <a:gdLst/>
            <a:ahLst/>
            <a:cxnLst/>
            <a:rect l="l" t="t" r="r" b="b"/>
            <a:pathLst>
              <a:path w="5253320" h="6858000">
                <a:moveTo>
                  <a:pt x="722088" y="0"/>
                </a:moveTo>
                <a:lnTo>
                  <a:pt x="5253320" y="0"/>
                </a:lnTo>
                <a:lnTo>
                  <a:pt x="5253320" y="6858000"/>
                </a:lnTo>
                <a:lnTo>
                  <a:pt x="0" y="6858000"/>
                </a:lnTo>
                <a:close/>
              </a:path>
            </a:pathLst>
          </a:custGeom>
        </p:spPr>
      </p:pic>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1104901" y="467834"/>
            <a:ext cx="6132605" cy="1738422"/>
          </a:xfrm>
        </p:spPr>
        <p:txBody>
          <a:bodyPr vert="horz" lIns="91440" tIns="45720" rIns="91440" bIns="45720" rtlCol="0" anchor="ctr">
            <a:normAutofit/>
          </a:bodyPr>
          <a:lstStyle/>
          <a:p>
            <a:r>
              <a:rPr lang="en-US" sz="4400" dirty="0"/>
              <a:t>Ethical Considerations</a:t>
            </a:r>
          </a:p>
        </p:txBody>
      </p:sp>
      <p:cxnSp>
        <p:nvCxnSpPr>
          <p:cNvPr id="28" name="Straight Connector 27">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528235" y="0"/>
            <a:ext cx="6663765" cy="99209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1104902" y="2206255"/>
            <a:ext cx="5487146" cy="4118345"/>
          </a:xfrm>
        </p:spPr>
        <p:txBody>
          <a:bodyPr vert="horz" lIns="91440" tIns="45720" rIns="91440" bIns="45720" rtlCol="0">
            <a:normAutofit/>
          </a:bodyPr>
          <a:lstStyle/>
          <a:p>
            <a:pPr indent="-228600">
              <a:buFont typeface="Arial" panose="020B0604020202020204" pitchFamily="34" charset="0"/>
              <a:buChar char="•"/>
            </a:pPr>
            <a:r>
              <a:rPr lang="en-US" sz="2400" dirty="0"/>
              <a:t>For this project, all data used was done so in compliance with HIPAA regulations, with data used following policies from the Department of Health and Human Services (HHS) protecting information from unwarranted disclosure.</a:t>
            </a:r>
          </a:p>
        </p:txBody>
      </p:sp>
    </p:spTree>
    <p:extLst>
      <p:ext uri="{BB962C8B-B14F-4D97-AF65-F5344CB8AC3E}">
        <p14:creationId xmlns:p14="http://schemas.microsoft.com/office/powerpoint/2010/main" val="2737241225"/>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20BE78-9FDF-401B-B412-3AA10EC5BEA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30E62E91-3991-445A-ADE0-DB143B39320F}">
  <ds:schemaRefs>
    <ds:schemaRef ds:uri="http://schemas.microsoft.com/sharepoint/v3/contenttype/forms"/>
  </ds:schemaRefs>
</ds:datastoreItem>
</file>

<file path=customXml/itemProps3.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{32E760AA-FE41-4A38-AEA4-A4EF0C919A26}tf22797433_win32</Template>
  <TotalTime>806</TotalTime>
  <Words>387</Words>
  <Application>Microsoft Office PowerPoint</Application>
  <PresentationFormat>Widescreen</PresentationFormat>
  <Paragraphs>34</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Arial</vt:lpstr>
      <vt:lpstr>Bahnschrift Light</vt:lpstr>
      <vt:lpstr>Calibri</vt:lpstr>
      <vt:lpstr>Univers Condensed Light</vt:lpstr>
      <vt:lpstr>Walbaum Display Light</vt:lpstr>
      <vt:lpstr>AngleLinesVTI</vt:lpstr>
      <vt:lpstr>A look into nationwide mortality rates and the possible effect on healthcare costs </vt:lpstr>
      <vt:lpstr>AGENDA</vt:lpstr>
      <vt:lpstr>The aim of our project is to identify trends in healthcare outcomes. This project will look at the relationship between healthcare costs and death rates across the United States to find any correlation apparent that could show the following:</vt:lpstr>
      <vt:lpstr> - Do higher mortality rates due to higher chronic illness lead to an increase in healthcare costs by region?  - Do higher healthcare costs create a higher mortality rate due to inability to obtain proper healthcare?  - What are the most cost friendly states to live in when it comes to healthcare?</vt:lpstr>
      <vt:lpstr>PowerPoint Presentation</vt:lpstr>
      <vt:lpstr>Mortality rates across the united states</vt:lpstr>
      <vt:lpstr>Chronic Disease Mortality Rates Across the United States</vt:lpstr>
      <vt:lpstr>Findings</vt:lpstr>
      <vt:lpstr>Ethical Considerations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Daniel Ference</dc:creator>
  <cp:lastModifiedBy>Daniel Ference</cp:lastModifiedBy>
  <cp:revision>3</cp:revision>
  <dcterms:created xsi:type="dcterms:W3CDTF">2024-07-27T18:56:24Z</dcterms:created>
  <dcterms:modified xsi:type="dcterms:W3CDTF">2024-07-29T16:13:50Z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